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4" r:id="rId14"/>
    <p:sldId id="272" r:id="rId15"/>
    <p:sldId id="273" r:id="rId16"/>
    <p:sldId id="275" r:id="rId17"/>
    <p:sldId id="271" r:id="rId18"/>
    <p:sldId id="276" r:id="rId19"/>
    <p:sldId id="278" r:id="rId20"/>
    <p:sldId id="277" r:id="rId21"/>
    <p:sldId id="279" r:id="rId22"/>
    <p:sldId id="26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-1650" y="-456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6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5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4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19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2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045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56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1998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5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7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4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00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0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3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1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294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9B4-7E72-4B67-919E-AB65492FA93B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3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.png"  /><Relationship Id="rId4" Type="http://schemas.microsoft.com/office/2007/relationships/hdphoto" Target="../embeddings/oleObject1.wdp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49" y="370703"/>
            <a:ext cx="9835978" cy="310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통합 계획서 </a:t>
            </a:r>
            <a:r>
              <a:rPr lang="en-US" altLang="ko-KR"/>
              <a:t>– </a:t>
            </a:r>
            <a:r>
              <a:rPr lang="ko-KR" altLang="en-US"/>
              <a:t>내 게임의 가치를 보여주는 것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[1</a:t>
            </a:r>
            <a:r>
              <a:rPr lang="ko-KR" altLang="en-US"/>
              <a:t>페이지</a:t>
            </a:r>
            <a:r>
              <a:rPr lang="en-US" altLang="ko-KR"/>
              <a:t>]</a:t>
            </a:r>
          </a:p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대표 이미지</a:t>
            </a:r>
            <a:r>
              <a:rPr lang="en-US" altLang="ko-KR"/>
              <a:t>}(</a:t>
            </a:r>
            <a:r>
              <a:rPr lang="ko-KR" altLang="en-US"/>
              <a:t>내 게임의 장점을 보여줄 수 있는 이미지</a:t>
            </a:r>
            <a:r>
              <a:rPr lang="en-US" altLang="ko-KR"/>
              <a:t>)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게임 정의 요소 </a:t>
            </a:r>
            <a:r>
              <a:rPr lang="en-US" altLang="ko-KR"/>
              <a:t>:</a:t>
            </a:r>
            <a:r>
              <a:rPr lang="ko-KR" altLang="en-US"/>
              <a:t> 플레이의 작용 요소</a:t>
            </a:r>
            <a:r>
              <a:rPr lang="en-US" altLang="ko-KR"/>
              <a:t>(</a:t>
            </a:r>
            <a:r>
              <a:rPr lang="ko-KR" altLang="en-US"/>
              <a:t>조작하고 선택했을 때 어떤 작용을 하는지</a:t>
            </a:r>
            <a:r>
              <a:rPr lang="en-US" altLang="ko-KR"/>
              <a:t>)</a:t>
            </a:r>
            <a:r>
              <a:rPr lang="ko-KR" altLang="en-US"/>
              <a:t>로</a:t>
            </a:r>
          </a:p>
          <a:p>
            <a:pPr lvl="0">
              <a:defRPr/>
            </a:pPr>
            <a:r>
              <a:rPr lang="ko-KR" altLang="en-US"/>
              <a:t>		 방해요인</a:t>
            </a:r>
            <a:r>
              <a:rPr lang="en-US" altLang="ko-KR"/>
              <a:t>(</a:t>
            </a:r>
            <a:r>
              <a:rPr lang="ko-KR" altLang="en-US"/>
              <a:t>몬스터</a:t>
            </a:r>
            <a:r>
              <a:rPr lang="en-US" altLang="ko-KR"/>
              <a:t>, </a:t>
            </a:r>
            <a:r>
              <a:rPr lang="ko-KR" altLang="en-US"/>
              <a:t>퍼즐</a:t>
            </a:r>
            <a:r>
              <a:rPr lang="en-US" altLang="ko-KR"/>
              <a:t>)</a:t>
            </a:r>
            <a:r>
              <a:rPr lang="ko-KR" altLang="en-US"/>
              <a:t>을 제거해서</a:t>
            </a:r>
          </a:p>
          <a:p>
            <a:pPr lvl="0">
              <a:defRPr/>
            </a:pPr>
            <a:r>
              <a:rPr lang="ko-KR" altLang="en-US"/>
              <a:t>		 플레이의 목적</a:t>
            </a:r>
            <a:r>
              <a:rPr lang="en-US" altLang="ko-KR"/>
              <a:t>(</a:t>
            </a:r>
            <a:r>
              <a:rPr lang="ko-KR" altLang="en-US"/>
              <a:t>이야기</a:t>
            </a:r>
            <a:r>
              <a:rPr lang="en-US" altLang="ko-KR"/>
              <a:t>, </a:t>
            </a:r>
            <a:r>
              <a:rPr lang="ko-KR" altLang="en-US"/>
              <a:t>플레이</a:t>
            </a:r>
            <a:r>
              <a:rPr lang="en-US" altLang="ko-KR"/>
              <a:t>)</a:t>
            </a:r>
            <a:r>
              <a:rPr lang="ko-KR" altLang="en-US"/>
              <a:t>을 달성하는 디지털로수행하는 놀이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[2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스펙</a:t>
            </a:r>
            <a:r>
              <a:rPr lang="en-US" altLang="ko-KR"/>
              <a:t>(</a:t>
            </a:r>
            <a:r>
              <a:rPr lang="ko-KR" altLang="en-US"/>
              <a:t>주인공</a:t>
            </a:r>
            <a:r>
              <a:rPr lang="en-US" altLang="ko-KR"/>
              <a:t>,</a:t>
            </a:r>
            <a:r>
              <a:rPr lang="ko-KR" altLang="en-US"/>
              <a:t> 장르</a:t>
            </a:r>
            <a:r>
              <a:rPr lang="en-US" altLang="ko-KR"/>
              <a:t>,</a:t>
            </a:r>
            <a:r>
              <a:rPr lang="ko-KR" altLang="en-US"/>
              <a:t> 이야기</a:t>
            </a:r>
            <a:r>
              <a:rPr lang="en-US" altLang="ko-KR"/>
              <a:t>,</a:t>
            </a:r>
            <a:r>
              <a:rPr lang="ko-KR" altLang="en-US"/>
              <a:t> 플레이 기기</a:t>
            </a:r>
            <a:r>
              <a:rPr lang="en-US" altLang="ko-KR"/>
              <a:t>,</a:t>
            </a:r>
            <a:r>
              <a:rPr lang="ko-KR" altLang="en-US"/>
              <a:t> 플랫폼 등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[3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남들이 못하는 것</a:t>
            </a:r>
            <a:r>
              <a:rPr lang="en-US" altLang="ko-KR"/>
              <a:t>,</a:t>
            </a:r>
            <a:r>
              <a:rPr lang="ko-KR" altLang="en-US"/>
              <a:t> 실제 게임화면</a:t>
            </a:r>
            <a:r>
              <a:rPr lang="en-US" altLang="ko-KR"/>
              <a:t>, </a:t>
            </a:r>
            <a:r>
              <a:rPr lang="ko-KR" altLang="en-US"/>
              <a:t>계획 요소</a:t>
            </a:r>
            <a:r>
              <a:rPr lang="en-US" altLang="ko-KR"/>
              <a:t>(</a:t>
            </a:r>
            <a:r>
              <a:rPr lang="ko-KR" altLang="en-US"/>
              <a:t>간단한 재미 설명과 함께</a:t>
            </a:r>
            <a:r>
              <a:rPr lang="en-US" altLang="ko-KR"/>
              <a:t>)</a:t>
            </a:r>
          </a:p>
        </p:txBody>
      </p:sp>
      <p:sp>
        <p:nvSpPr>
          <p:cNvPr id="5" name="가로 글상자 4"/>
          <p:cNvSpPr txBox="1"/>
          <p:nvPr/>
        </p:nvSpPr>
        <p:spPr>
          <a:xfrm>
            <a:off x="9416759" y="116899"/>
            <a:ext cx="2615044" cy="36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537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8585" y="4540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좋은 게임디자인 문서</a:t>
            </a:r>
            <a:endParaRPr lang="en-US" altLang="ko-KR" dirty="0" smtClean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가독성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내용이 많을 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 정렬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설득의 흐름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결론부터 이야기하고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결론의 근거를 이야기하자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그래서 </a:t>
            </a:r>
            <a:r>
              <a:rPr lang="ko-KR" altLang="en-US" dirty="0" err="1" smtClean="0"/>
              <a:t>재밌어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뭐가 </a:t>
            </a:r>
            <a:r>
              <a:rPr lang="ko-KR" altLang="en-US" dirty="0" err="1" smtClean="0"/>
              <a:t>재밌어</a:t>
            </a:r>
            <a:r>
              <a:rPr lang="en-US" altLang="ko-KR" dirty="0" smtClean="0"/>
              <a:t>? + </a:t>
            </a:r>
            <a:r>
              <a:rPr lang="ko-KR" altLang="en-US" dirty="0" smtClean="0"/>
              <a:t>수익성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err="1" smtClean="0"/>
              <a:t>매니악한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실패한 게임에 대한 포트폴리오는 설득력이 약하다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따라서 성공한 게임을 분석하고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게임처럼 기획서 쓰</a:t>
            </a:r>
            <a:r>
              <a:rPr lang="ko-KR" altLang="en-US" dirty="0"/>
              <a:t>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시각적인 어필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en-US" altLang="ko-KR" dirty="0" err="1" smtClean="0"/>
              <a:t>Canva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ai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도구</a:t>
            </a:r>
            <a:endParaRPr lang="ko-KR" altLang="en-US" dirty="0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9861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누군가를 설득하는 문서 적기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문서의 톤 앤 매너를 맞추자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글자 크기를 맞추자</a:t>
            </a:r>
            <a:r>
              <a:rPr lang="en-US" altLang="ko-KR" dirty="0" smtClean="0"/>
              <a:t>.(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우리는 </a:t>
            </a:r>
            <a:r>
              <a:rPr lang="en-US" altLang="ko-KR" dirty="0" smtClean="0"/>
              <a:t>30~40 </a:t>
            </a:r>
            <a:r>
              <a:rPr lang="ko-KR" altLang="en-US" dirty="0" smtClean="0"/>
              <a:t>정도 크기</a:t>
            </a:r>
            <a:r>
              <a:rPr lang="en-US" altLang="ko-KR" dirty="0" smtClean="0"/>
              <a:t>)</a:t>
            </a:r>
          </a:p>
          <a:p>
            <a:pPr>
              <a:buFontTx/>
              <a:buChar char="-"/>
            </a:pPr>
            <a:r>
              <a:rPr lang="ko-KR" altLang="en-US" dirty="0" smtClean="0"/>
              <a:t>문서의 색감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고르개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채도를 기준으로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흰색과 검정은 명도를 같게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장르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제목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(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204911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9584" r="9167"/>
          <a:stretch/>
        </p:blipFill>
        <p:spPr>
          <a:xfrm>
            <a:off x="1249819" y="0"/>
            <a:ext cx="9892388" cy="684857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04395" y="-1406245"/>
            <a:ext cx="1572609" cy="137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4569144" y="536876"/>
            <a:ext cx="3253738" cy="6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8852934" y="6266802"/>
            <a:ext cx="317788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900" dirty="0" err="1" smtClean="0">
                <a:solidFill>
                  <a:srgbClr val="706E89"/>
                </a:solidFill>
              </a:rPr>
              <a:t>내러티브</a:t>
            </a:r>
            <a:r>
              <a:rPr lang="ko-KR" altLang="en-US" sz="1900" dirty="0" smtClean="0">
                <a:solidFill>
                  <a:srgbClr val="706E89"/>
                </a:solidFill>
              </a:rPr>
              <a:t> </a:t>
            </a:r>
            <a:r>
              <a:rPr lang="ko-KR" altLang="en-US" sz="1900" dirty="0">
                <a:solidFill>
                  <a:srgbClr val="706E89"/>
                </a:solidFill>
              </a:rPr>
              <a:t>중심 </a:t>
            </a:r>
            <a:r>
              <a:rPr lang="ko-KR" altLang="en-US" sz="1900" dirty="0" smtClean="0">
                <a:solidFill>
                  <a:srgbClr val="706E89"/>
                </a:solidFill>
              </a:rPr>
              <a:t>어드벤처</a:t>
            </a:r>
            <a:endParaRPr lang="en-US" altLang="ko-KR" sz="1900" dirty="0">
              <a:solidFill>
                <a:srgbClr val="706E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1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35124" y="-1544790"/>
            <a:ext cx="1996906" cy="14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35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4469131" y="450517"/>
            <a:ext cx="3253738" cy="700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8741352" y="6247535"/>
            <a:ext cx="3177887" cy="40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solidFill>
                  <a:srgbClr val="DEDBD2"/>
                </a:solidFill>
              </a:rPr>
              <a:t>(</a:t>
            </a:r>
            <a:r>
              <a:rPr lang="ko-KR" altLang="en-US" sz="21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2100">
                <a:solidFill>
                  <a:srgbClr val="DEDBD2"/>
                </a:solidFill>
              </a:rPr>
              <a:t>)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35124" y="-1544790"/>
            <a:ext cx="1996906" cy="14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35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4469131" y="450517"/>
            <a:ext cx="3253738" cy="700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8755690" y="6236025"/>
            <a:ext cx="31778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dirty="0" err="1" smtClean="0">
                <a:solidFill>
                  <a:srgbClr val="A58741"/>
                </a:solidFill>
              </a:rPr>
              <a:t>내러티브</a:t>
            </a:r>
            <a:r>
              <a:rPr lang="ko-KR" altLang="en-US" sz="2100" dirty="0" smtClean="0">
                <a:solidFill>
                  <a:srgbClr val="A58741"/>
                </a:solidFill>
              </a:rPr>
              <a:t> </a:t>
            </a:r>
            <a:r>
              <a:rPr lang="ko-KR" altLang="en-US" sz="2100" dirty="0">
                <a:solidFill>
                  <a:srgbClr val="A58741"/>
                </a:solidFill>
              </a:rPr>
              <a:t>중심 </a:t>
            </a:r>
            <a:r>
              <a:rPr lang="ko-KR" altLang="en-US" sz="2100" dirty="0" smtClean="0">
                <a:solidFill>
                  <a:srgbClr val="A58741"/>
                </a:solidFill>
              </a:rPr>
              <a:t>어드벤처</a:t>
            </a:r>
            <a:endParaRPr lang="en-US" altLang="ko-KR" sz="2100" dirty="0">
              <a:solidFill>
                <a:srgbClr val="A5874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32102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35124" y="-1544790"/>
            <a:ext cx="1996906" cy="14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35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4469131" y="450517"/>
            <a:ext cx="3253738" cy="700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8755690" y="6236025"/>
            <a:ext cx="31778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dirty="0" err="1" smtClean="0">
                <a:solidFill>
                  <a:srgbClr val="A58741"/>
                </a:solidFill>
              </a:rPr>
              <a:t>내러티브</a:t>
            </a:r>
            <a:r>
              <a:rPr lang="ko-KR" altLang="en-US" sz="2100" dirty="0" smtClean="0">
                <a:solidFill>
                  <a:srgbClr val="A58741"/>
                </a:solidFill>
              </a:rPr>
              <a:t> </a:t>
            </a:r>
            <a:r>
              <a:rPr lang="ko-KR" altLang="en-US" sz="2100" dirty="0">
                <a:solidFill>
                  <a:srgbClr val="A58741"/>
                </a:solidFill>
              </a:rPr>
              <a:t>중심 </a:t>
            </a:r>
            <a:r>
              <a:rPr lang="ko-KR" altLang="en-US" sz="2100" dirty="0" smtClean="0">
                <a:solidFill>
                  <a:srgbClr val="A58741"/>
                </a:solidFill>
              </a:rPr>
              <a:t>어드벤처</a:t>
            </a:r>
            <a:endParaRPr lang="en-US" altLang="ko-KR" sz="2100" dirty="0">
              <a:solidFill>
                <a:srgbClr val="A5874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0" b="28704"/>
          <a:stretch/>
        </p:blipFill>
        <p:spPr>
          <a:xfrm>
            <a:off x="0" y="0"/>
            <a:ext cx="3857625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37419"/>
            <a:ext cx="10515600" cy="5439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오늘 할 것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게임 제목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게임의 장르 명시하기</a:t>
            </a:r>
            <a:endParaRPr lang="ko-KR" altLang="en-US" dirty="0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dirty="0" err="1"/>
              <a:t>기획수업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smtClean="0"/>
              <a:t>1.13.</a:t>
            </a:r>
            <a:r>
              <a:rPr lang="ko-KR" altLang="en-US" dirty="0" smtClean="0"/>
              <a:t>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17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5437" t="8907" r="34980" b="21587"/>
          <a:stretch/>
        </p:blipFill>
        <p:spPr>
          <a:xfrm>
            <a:off x="2133600" y="292099"/>
            <a:ext cx="7811515" cy="6159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700" y="292099"/>
            <a:ext cx="394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선생님</a:t>
            </a:r>
            <a:endParaRPr lang="en-US" altLang="ko-KR" dirty="0"/>
          </a:p>
          <a:p>
            <a:r>
              <a:rPr lang="ko-KR" altLang="en-US" dirty="0" smtClean="0"/>
              <a:t>포트폴리오</a:t>
            </a:r>
            <a:endParaRPr lang="en-US" altLang="ko-KR" dirty="0" smtClean="0"/>
          </a:p>
          <a:p>
            <a:r>
              <a:rPr lang="ko-KR" altLang="en-US" dirty="0" err="1" smtClean="0"/>
              <a:t>캡쳐본</a:t>
            </a:r>
            <a:endParaRPr lang="ko-KR" altLang="en-US" dirty="0"/>
          </a:p>
        </p:txBody>
      </p:sp>
      <p:sp>
        <p:nvSpPr>
          <p:cNvPr id="8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dirty="0" err="1"/>
              <a:t>기획수업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smtClean="0"/>
              <a:t>1.14.</a:t>
            </a:r>
            <a:r>
              <a:rPr lang="ko-KR" altLang="en-US" dirty="0"/>
              <a:t>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23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988" r="53958" b="26050"/>
          <a:stretch/>
        </p:blipFill>
        <p:spPr>
          <a:xfrm>
            <a:off x="1885950" y="101600"/>
            <a:ext cx="8420100" cy="647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700" y="292099"/>
            <a:ext cx="394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내가</a:t>
            </a:r>
            <a:endParaRPr lang="en-US" altLang="ko-KR" dirty="0" smtClean="0"/>
          </a:p>
          <a:p>
            <a:r>
              <a:rPr lang="ko-KR" altLang="en-US" dirty="0" smtClean="0"/>
              <a:t>만들</a:t>
            </a:r>
            <a:endParaRPr lang="en-US" altLang="ko-KR" dirty="0" smtClean="0"/>
          </a:p>
          <a:p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7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dirty="0" err="1"/>
              <a:t>기획수업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smtClean="0"/>
              <a:t>1.14.</a:t>
            </a:r>
            <a:r>
              <a:rPr lang="ko-KR" altLang="en-US" dirty="0"/>
              <a:t>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41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제목 </a:t>
            </a:r>
            <a:r>
              <a:rPr lang="en-US" altLang="ko-KR" dirty="0"/>
              <a:t>+ </a:t>
            </a:r>
            <a:r>
              <a:rPr lang="ko-KR" altLang="en-US" dirty="0"/>
              <a:t>부제</a:t>
            </a:r>
            <a:r>
              <a:rPr lang="en-US" altLang="ko-KR" dirty="0"/>
              <a:t>(</a:t>
            </a:r>
            <a:r>
              <a:rPr lang="ko-KR" altLang="en-US" dirty="0"/>
              <a:t>있으면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슬로건</a:t>
            </a:r>
            <a:r>
              <a:rPr lang="en-US" altLang="ko-KR" dirty="0" smtClean="0"/>
              <a:t>(Slogan)</a:t>
            </a:r>
          </a:p>
          <a:p>
            <a:r>
              <a:rPr lang="ko-KR" altLang="en-US" dirty="0" smtClean="0"/>
              <a:t>게임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장르</a:t>
            </a:r>
            <a:endParaRPr lang="en-US" altLang="ko-KR" dirty="0" smtClean="0"/>
          </a:p>
          <a:p>
            <a:r>
              <a:rPr lang="ko-KR" altLang="en-US" dirty="0" smtClean="0"/>
              <a:t>플랫폼</a:t>
            </a:r>
            <a:endParaRPr lang="en-US" altLang="ko-KR" dirty="0" smtClean="0"/>
          </a:p>
          <a:p>
            <a:r>
              <a:rPr lang="ko-KR" altLang="en-US" dirty="0" smtClean="0"/>
              <a:t>시나리오</a:t>
            </a:r>
            <a:r>
              <a:rPr lang="en-US" altLang="ko-KR" dirty="0" smtClean="0"/>
              <a:t>(Scenario) : </a:t>
            </a:r>
            <a:r>
              <a:rPr lang="ko-KR" altLang="en-US" dirty="0" err="1" smtClean="0"/>
              <a:t>바쁠때</a:t>
            </a:r>
            <a:r>
              <a:rPr lang="ko-KR" altLang="en-US" dirty="0" smtClean="0"/>
              <a:t> 잠시 걸음을 멈추고 읽을 수 있는 양</a:t>
            </a:r>
            <a:endParaRPr lang="en-US" altLang="ko-KR" dirty="0" smtClean="0"/>
          </a:p>
          <a:p>
            <a:r>
              <a:rPr lang="ko-KR" altLang="en-US" dirty="0" smtClean="0"/>
              <a:t>재미요소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헌팅 트로피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07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게임이란</a:t>
            </a:r>
            <a:r>
              <a:rPr lang="en-US" altLang="ko-KR"/>
              <a:t>?]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대표 이미지 </a:t>
            </a:r>
            <a:r>
              <a:rPr lang="en-US" altLang="ko-KR"/>
              <a:t>: </a:t>
            </a:r>
            <a:r>
              <a:rPr lang="ko-KR" altLang="en-US"/>
              <a:t>주변 사람들의 기대 속에 고뇌하는 주인공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이야기 목적 </a:t>
            </a:r>
            <a:r>
              <a:rPr lang="en-US" altLang="ko-KR"/>
              <a:t>: </a:t>
            </a:r>
            <a:r>
              <a:rPr lang="ko-KR" altLang="en-US"/>
              <a:t>‘착함’이라는 사회적 기대 속에서</a:t>
            </a:r>
            <a:r>
              <a:rPr lang="en-US" altLang="ko-KR"/>
              <a:t>,</a:t>
            </a:r>
            <a:r>
              <a:rPr lang="ko-KR" altLang="en-US"/>
              <a:t> 한 사람이 어떤 선택을 하게 되는지를 다루는 내러티브 게임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플레이 목적 </a:t>
            </a:r>
            <a:r>
              <a:rPr lang="en-US" altLang="ko-KR"/>
              <a:t>: </a:t>
            </a:r>
            <a:r>
              <a:rPr lang="ko-KR" altLang="en-US"/>
              <a:t>플레이어는 화면을 터치하거나 가상 방향키를 통해 캐릭터를 이동</a:t>
            </a:r>
            <a:r>
              <a:rPr lang="en-US" altLang="ko-KR"/>
              <a:t>.</a:t>
            </a:r>
            <a:r>
              <a:rPr lang="ko-KR" altLang="en-US"/>
              <a:t> NPC와 오브젝트를 터치해 대화하거나 조사를 진행</a:t>
            </a:r>
            <a:r>
              <a:rPr lang="en-US" altLang="ko-KR"/>
              <a:t>.</a:t>
            </a:r>
            <a:r>
              <a:rPr lang="ko-KR" altLang="en-US"/>
              <a:t> 중요한 순간에는 선택지가 제시되며, 선택에 따라 이야기와 결말이 변화</a:t>
            </a:r>
            <a:endParaRPr lang="en-US" altLang="ko-KR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73903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23900"/>
            <a:ext cx="10515600" cy="5453063"/>
          </a:xfrm>
        </p:spPr>
        <p:txBody>
          <a:bodyPr/>
          <a:lstStyle/>
          <a:p>
            <a:r>
              <a:rPr lang="en-US" altLang="ko-KR" dirty="0" err="1" smtClean="0"/>
              <a:t>Grok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그록</a:t>
            </a:r>
            <a:r>
              <a:rPr lang="en-US" altLang="ko-KR" dirty="0" smtClean="0"/>
              <a:t>) ; AI </a:t>
            </a:r>
            <a:r>
              <a:rPr lang="ko-KR" altLang="en-US" dirty="0" smtClean="0"/>
              <a:t>툴</a:t>
            </a:r>
            <a:endParaRPr lang="en-US" altLang="ko-KR" dirty="0" smtClean="0"/>
          </a:p>
          <a:p>
            <a:r>
              <a:rPr lang="ko-KR" altLang="en-US" dirty="0" smtClean="0"/>
              <a:t>나의 오리지널리티와 설계를 명확히 가지면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게임을 만들 수 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467153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d47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77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04395" y="-1406245"/>
            <a:ext cx="1572609" cy="137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AA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835304" y="1580976"/>
            <a:ext cx="6055667" cy="4475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aab3d9"/>
                </a:solidFill>
              </a:rPr>
              <a:t>[</a:t>
            </a:r>
            <a:r>
              <a:rPr lang="ko-KR" altLang="en-US" sz="1200" b="1">
                <a:solidFill>
                  <a:srgbClr val="aab3d9"/>
                </a:solidFill>
              </a:rPr>
              <a:t>슬로건</a:t>
            </a:r>
            <a:r>
              <a:rPr lang="en-US" altLang="ko-KR" sz="1200" b="1">
                <a:solidFill>
                  <a:srgbClr val="aab3d9"/>
                </a:solidFill>
              </a:rPr>
              <a:t>]</a:t>
            </a:r>
            <a:r>
              <a:rPr lang="ko-KR" altLang="en-US" sz="1200" b="1">
                <a:solidFill>
                  <a:srgbClr val="aab3d9"/>
                </a:solidFill>
              </a:rPr>
              <a:t>   </a:t>
            </a:r>
            <a:r>
              <a:rPr lang="en-US" altLang="ko-KR" sz="1200" b="1">
                <a:solidFill>
                  <a:srgbClr val="aab3d9"/>
                </a:solidFill>
              </a:rPr>
              <a:t>Chosen — or choosing?</a:t>
            </a:r>
            <a:endParaRPr lang="en-US" altLang="ko-KR" sz="1200" b="1">
              <a:solidFill>
                <a:srgbClr val="aab3d9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aab3d9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1200" b="1">
                <a:solidFill>
                  <a:srgbClr val="778161"/>
                </a:solidFill>
              </a:rPr>
              <a:t>[</a:t>
            </a:r>
            <a:r>
              <a:rPr lang="ko-KR" altLang="en-US" sz="1200" b="1">
                <a:solidFill>
                  <a:srgbClr val="778161"/>
                </a:solidFill>
              </a:rPr>
              <a:t>플랫폼</a:t>
            </a:r>
            <a:r>
              <a:rPr lang="en-US" altLang="ko-KR" sz="1200" b="1">
                <a:solidFill>
                  <a:srgbClr val="778161"/>
                </a:solidFill>
              </a:rPr>
              <a:t>]   Android</a:t>
            </a:r>
            <a:endParaRPr lang="en-US" altLang="ko-KR" sz="1200" b="1">
              <a:solidFill>
                <a:srgbClr val="9c7275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9c7275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1200" b="1">
                <a:solidFill>
                  <a:srgbClr val="9c7275"/>
                </a:solidFill>
              </a:rPr>
              <a:t>[</a:t>
            </a:r>
            <a:r>
              <a:rPr lang="ko-KR" altLang="en-US" sz="1200" b="1">
                <a:solidFill>
                  <a:srgbClr val="9c7275"/>
                </a:solidFill>
              </a:rPr>
              <a:t>게임장르</a:t>
            </a:r>
            <a:r>
              <a:rPr lang="en-US" altLang="ko-KR" sz="1200" b="1">
                <a:solidFill>
                  <a:srgbClr val="9c7275"/>
                </a:solidFill>
              </a:rPr>
              <a:t>]   </a:t>
            </a:r>
            <a:r>
              <a:rPr lang="ko-KR" altLang="en-US" sz="1200" b="1">
                <a:solidFill>
                  <a:srgbClr val="9c7275"/>
                </a:solidFill>
              </a:rPr>
              <a:t>내러티브 중심 어드벤처</a:t>
            </a:r>
            <a:endParaRPr lang="ko-KR" altLang="en-US" sz="1200" b="1">
              <a:solidFill>
                <a:srgbClr val="a58741"/>
              </a:solidFill>
            </a:endParaRPr>
          </a:p>
          <a:p>
            <a:pPr lvl="0">
              <a:defRPr/>
            </a:pPr>
            <a:endParaRPr lang="ko-KR" altLang="en-US" sz="1200" b="1">
              <a:solidFill>
                <a:srgbClr val="a58741"/>
              </a:solidFill>
            </a:endParaRPr>
          </a:p>
          <a:p>
            <a:pPr lvl="0">
              <a:defRPr/>
            </a:pPr>
            <a:endParaRPr lang="ko-KR" altLang="en-US" sz="12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1200" b="1">
                <a:solidFill>
                  <a:srgbClr val="dedbd2"/>
                </a:solidFill>
              </a:rPr>
              <a:t>[</a:t>
            </a:r>
            <a:r>
              <a:rPr lang="ko-KR" altLang="en-US" sz="1200" b="1">
                <a:solidFill>
                  <a:srgbClr val="dedbd2"/>
                </a:solidFill>
              </a:rPr>
              <a:t>시나리오</a:t>
            </a:r>
            <a:r>
              <a:rPr lang="en-US" altLang="ko-KR" sz="1200" b="1">
                <a:solidFill>
                  <a:srgbClr val="dedbd2"/>
                </a:solidFill>
              </a:rPr>
              <a:t>]</a:t>
            </a:r>
            <a:endParaRPr lang="en-US" altLang="ko-KR" sz="12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    스스로를 특별히 착하다고 생각하지 않는 주인공과</a:t>
            </a:r>
            <a:r>
              <a:rPr lang="en-US" altLang="ko-KR" sz="1200" b="1">
                <a:solidFill>
                  <a:srgbClr val="dedbd2"/>
                </a:solidFill>
              </a:rPr>
              <a:t>,</a:t>
            </a:r>
            <a:r>
              <a:rPr lang="ko-KR" altLang="en-US" sz="1200" b="1">
                <a:solidFill>
                  <a:srgbClr val="dedbd2"/>
                </a:solidFill>
              </a:rPr>
              <a:t> 그를 가장 착한 사람이라고</a:t>
            </a:r>
            <a:endParaRPr lang="ko-KR" altLang="en-US" sz="12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    규정하는 주변 사이에서 이야기는 시작된다</a:t>
            </a:r>
            <a:r>
              <a:rPr lang="en-US" altLang="ko-KR" sz="1200" b="1">
                <a:solidFill>
                  <a:srgbClr val="dedbd2"/>
                </a:solidFill>
              </a:rPr>
              <a:t>.</a:t>
            </a:r>
            <a:endParaRPr lang="en-US" altLang="ko-KR" sz="1200" b="1">
              <a:solidFill>
                <a:srgbClr val="dedbd2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    일상적인 선택은 점점 의무가 되고</a:t>
            </a:r>
            <a:r>
              <a:rPr lang="en-US" altLang="ko-KR" sz="1200" b="1">
                <a:solidFill>
                  <a:srgbClr val="dedbd2"/>
                </a:solidFill>
              </a:rPr>
              <a:t>,</a:t>
            </a:r>
            <a:r>
              <a:rPr lang="ko-KR" altLang="en-US" sz="1200" b="1">
                <a:solidFill>
                  <a:srgbClr val="dedbd2"/>
                </a:solidFill>
              </a:rPr>
              <a:t> 세상이 붕괴될수록 선행은 주인공의 희생을</a:t>
            </a:r>
            <a:endParaRPr lang="ko-KR" altLang="en-US" sz="12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    전제로 한 압박으로 변해간다</a:t>
            </a:r>
            <a:r>
              <a:rPr lang="en-US" altLang="ko-KR" sz="1200" b="1">
                <a:solidFill>
                  <a:srgbClr val="dedbd2"/>
                </a:solidFill>
              </a:rPr>
              <a:t>.</a:t>
            </a:r>
            <a:endParaRPr lang="en-US" altLang="ko-KR" sz="12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200" b="1">
                <a:solidFill>
                  <a:srgbClr val="778161"/>
                </a:solidFill>
              </a:rPr>
              <a:t>    </a:t>
            </a:r>
            <a:r>
              <a:rPr lang="en-US" altLang="ko-KR" sz="1200" b="1">
                <a:solidFill>
                  <a:srgbClr val="a58741"/>
                </a:solidFill>
              </a:rPr>
              <a:t>(</a:t>
            </a:r>
            <a:r>
              <a:rPr lang="ko-KR" altLang="en-US" sz="1200" b="1">
                <a:solidFill>
                  <a:srgbClr val="a58741"/>
                </a:solidFill>
              </a:rPr>
              <a:t>플레이어는 그 기대 속에서 선택을 이어가게 된다</a:t>
            </a:r>
            <a:r>
              <a:rPr lang="en-US" altLang="ko-KR" sz="1200" b="1">
                <a:solidFill>
                  <a:srgbClr val="a58741"/>
                </a:solidFill>
              </a:rPr>
              <a:t>.)</a:t>
            </a:r>
            <a:endParaRPr lang="en-US" altLang="ko-KR" sz="1200" b="1">
              <a:solidFill>
                <a:srgbClr val="778161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778161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1200" b="1">
                <a:solidFill>
                  <a:srgbClr val="dedbd2"/>
                </a:solidFill>
              </a:rPr>
              <a:t>[</a:t>
            </a:r>
            <a:r>
              <a:rPr lang="ko-KR" altLang="en-US" sz="1200" b="1">
                <a:solidFill>
                  <a:srgbClr val="dedbd2"/>
                </a:solidFill>
              </a:rPr>
              <a:t>재미 요소</a:t>
            </a:r>
            <a:r>
              <a:rPr lang="en-US" altLang="ko-KR" sz="1200" b="1">
                <a:solidFill>
                  <a:srgbClr val="dedbd2"/>
                </a:solidFill>
              </a:rPr>
              <a:t>]</a:t>
            </a:r>
            <a:endParaRPr lang="en-US" altLang="ko-KR" sz="12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감정적 압박과 몰입을 즐기는 내러티브 게임</a:t>
            </a:r>
            <a:endParaRPr lang="ko-KR" altLang="en-US" sz="12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플레이어의 선택에 따라 변화하는 스토리와 엔딩</a:t>
            </a:r>
            <a:endParaRPr lang="ko-KR" altLang="en-US" sz="12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선택 누적에 따라 변화하는 분위기 연출 시스템</a:t>
            </a:r>
            <a:endParaRPr lang="ko-KR" altLang="en-US" sz="12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선행이 부담으로 작동하는 선택 소모화 구조</a:t>
            </a:r>
            <a:endParaRPr lang="ko-KR" altLang="en-US" sz="1200" b="1">
              <a:solidFill>
                <a:srgbClr val="dedbd2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endParaRPr lang="ko-KR" altLang="en-US" sz="1200" b="1">
              <a:solidFill>
                <a:srgbClr val="dedbd2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7992931" y="689508"/>
            <a:ext cx="3253738" cy="6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8030856" y="1334366"/>
            <a:ext cx="3177888" cy="376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900">
                <a:solidFill>
                  <a:srgbClr val="DEDBD2"/>
                </a:solidFill>
              </a:rPr>
              <a:t>(</a:t>
            </a:r>
            <a:r>
              <a:rPr lang="ko-KR" altLang="en-US" sz="19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1900">
                <a:solidFill>
                  <a:srgbClr val="DEDBD2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2930" b="2790"/>
          <a:stretch>
            <a:fillRect/>
          </a:stretch>
        </p:blipFill>
        <p:spPr>
          <a:xfrm flipH="1">
            <a:off x="7159642" y="206477"/>
            <a:ext cx="4834628" cy="64450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그룹 2"/>
          <p:cNvGrpSpPr/>
          <p:nvPr/>
        </p:nvGrpSpPr>
        <p:grpSpPr>
          <a:xfrm rot="0">
            <a:off x="835304" y="647567"/>
            <a:ext cx="5982601" cy="674502"/>
            <a:chOff x="835304" y="673545"/>
            <a:chExt cx="5636237" cy="674502"/>
          </a:xfrm>
        </p:grpSpPr>
        <p:sp>
          <p:nvSpPr>
            <p:cNvPr id="24" name="가로 글상자 23"/>
            <p:cNvSpPr txBox="1"/>
            <p:nvPr/>
          </p:nvSpPr>
          <p:spPr>
            <a:xfrm>
              <a:off x="1451348" y="726048"/>
              <a:ext cx="5020192" cy="621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ko-KR" altLang="en-US" sz="35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넌 착해</a:t>
              </a:r>
              <a:r>
                <a:rPr xmlns:mc="http://schemas.openxmlformats.org/markup-compatibility/2006" xmlns:hp="http://schemas.haansoft.com/office/presentation/8.0" lang="en-US" altLang="ko-KR" sz="35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!</a:t>
              </a:r>
              <a:r>
                <a:rPr xmlns:mc="http://schemas.openxmlformats.org/markup-compatibility/2006" xmlns:hp="http://schemas.haansoft.com/office/presentation/8.0" lang="ko-KR" altLang="en-US" sz="35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 </a:t>
              </a:r>
              <a:r>
                <a:rPr xmlns:mc="http://schemas.openxmlformats.org/markup-compatibility/2006" xmlns:hp="http://schemas.haansoft.com/office/presentation/8.0" lang="en-US" altLang="ko-KR" sz="19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-</a:t>
              </a:r>
              <a:r>
                <a:rPr xmlns:mc="http://schemas.openxmlformats.org/markup-compatibility/2006" xmlns:hp="http://schemas.haansoft.com/office/presentation/8.0" lang="ko-KR" altLang="en-US" sz="1900" b="1" mc:Ignorable="hp" hp:hslEmbossed="0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 누군가는 해야 하는 이야기</a:t>
              </a:r>
              <a:endParaRPr xmlns:mc="http://schemas.openxmlformats.org/markup-compatibility/2006" xmlns:hp="http://schemas.haansoft.com/office/presentation/8.0" lang="ko-KR" altLang="en-US" sz="1900" b="1" mc:Ignorable="hp" hp:hslEmbossed="0">
                <a:solidFill>
                  <a:srgbClr val="dedbd2"/>
                </a:solidFill>
              </a:endParaRPr>
            </a:p>
          </p:txBody>
        </p:sp>
        <p:pic>
          <p:nvPicPr>
            <p:cNvPr id="19" name="그림 18"/>
            <p:cNvPicPr/>
            <p:nvPr/>
          </p:nvPicPr>
          <p:blipFill rotWithShape="1">
            <a:blip r:embed="rId4"/>
            <a:srcRect l="23800" t="58180" r="49540" b="23630"/>
            <a:stretch>
              <a:fillRect/>
            </a:stretch>
          </p:blipFill>
          <p:spPr>
            <a:xfrm>
              <a:off x="835304" y="673545"/>
              <a:ext cx="538662" cy="660821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0" y="-718363"/>
            <a:ext cx="4972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/>
              <a:t>[</a:t>
            </a:r>
            <a:r>
              <a:rPr lang="ko-KR" altLang="en-US" sz="3500" dirty="0" smtClean="0"/>
              <a:t>작업 중인 페이지</a:t>
            </a:r>
            <a:r>
              <a:rPr lang="en-US" altLang="ko-KR" sz="3500" dirty="0" smtClean="0"/>
              <a:t>]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180815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/>
              <a:t>게임명 </a:t>
            </a:r>
            <a:r>
              <a:rPr lang="en-US" altLang="ko-KR"/>
              <a:t>: </a:t>
            </a:r>
            <a:r>
              <a:rPr lang="ko-KR" altLang="en-US"/>
              <a:t>착해</a:t>
            </a:r>
            <a:r>
              <a:rPr lang="en-US" altLang="ko-KR"/>
              <a:t>!</a:t>
            </a:r>
          </a:p>
          <a:p>
            <a:pPr lvl="0">
              <a:defRPr/>
            </a:pPr>
            <a:r>
              <a:rPr lang="ko-KR" altLang="en-US"/>
              <a:t>장르</a:t>
            </a:r>
            <a:r>
              <a:rPr lang="en-US" altLang="ko-KR"/>
              <a:t>: 내러티브 중심 어드벤처 / 선택형 스토리 게임</a:t>
            </a:r>
          </a:p>
          <a:p>
            <a:pPr lvl="0">
              <a:defRPr/>
            </a:pPr>
            <a:r>
              <a:rPr lang="en-US" altLang="ko-KR"/>
              <a:t>기본 장르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내러티브 중심 어드벤처 / 선택형 스토리 게임</a:t>
            </a:r>
          </a:p>
          <a:p>
            <a:pPr lvl="0">
              <a:defRPr/>
            </a:pPr>
            <a:r>
              <a:rPr lang="en-US" altLang="ko-KR"/>
              <a:t>세부 태그 :</a:t>
            </a:r>
            <a:r>
              <a:rPr lang="ko-KR" altLang="en-US"/>
              <a:t> </a:t>
            </a:r>
            <a:r>
              <a:rPr lang="en-US" altLang="ko-KR"/>
              <a:t>도트 그래픽 2D 쯔꾸르 게임,</a:t>
            </a:r>
            <a:r>
              <a:rPr lang="ko-KR" altLang="en-US"/>
              <a:t> </a:t>
            </a:r>
            <a:r>
              <a:rPr lang="en-US" altLang="ko-KR"/>
              <a:t>선택 기반 내러티브,</a:t>
            </a:r>
            <a:r>
              <a:rPr lang="ko-KR" altLang="en-US"/>
              <a:t> </a:t>
            </a:r>
            <a:r>
              <a:rPr lang="en-US" altLang="ko-KR"/>
              <a:t>심리 드라마,</a:t>
            </a:r>
            <a:r>
              <a:rPr lang="ko-KR" altLang="en-US"/>
              <a:t> </a:t>
            </a:r>
            <a:r>
              <a:rPr lang="en-US" altLang="ko-KR"/>
              <a:t>다크 판타지,</a:t>
            </a:r>
            <a:r>
              <a:rPr lang="ko-KR" altLang="en-US"/>
              <a:t> </a:t>
            </a:r>
            <a:r>
              <a:rPr lang="en-US" altLang="ko-KR"/>
              <a:t>도덕적 딜레마,</a:t>
            </a:r>
            <a:r>
              <a:rPr lang="ko-KR" altLang="en-US"/>
              <a:t> </a:t>
            </a:r>
            <a:r>
              <a:rPr lang="en-US" altLang="ko-KR"/>
              <a:t>멀티 엔딩</a:t>
            </a:r>
          </a:p>
          <a:p>
            <a:pPr lvl="0">
              <a:defRPr/>
            </a:pPr>
            <a:r>
              <a:rPr lang="ko-KR" altLang="en-US"/>
              <a:t>플랫폼</a:t>
            </a:r>
            <a:r>
              <a:rPr lang="en-US" altLang="ko-KR"/>
              <a:t>: </a:t>
            </a:r>
            <a:r>
              <a:rPr lang="ko-KR" altLang="en-US"/>
              <a:t>모바일</a:t>
            </a:r>
            <a:r>
              <a:rPr lang="en-US" altLang="ko-KR"/>
              <a:t> (</a:t>
            </a:r>
            <a:r>
              <a:rPr lang="ko-KR" altLang="en-US"/>
              <a:t>안드로이드</a:t>
            </a:r>
            <a:r>
              <a:rPr lang="en-US" altLang="ko-KR"/>
              <a:t>)  </a:t>
            </a:r>
          </a:p>
          <a:p>
            <a:pPr lvl="0">
              <a:defRPr/>
            </a:pPr>
            <a:r>
              <a:rPr lang="ko-KR" altLang="en-US"/>
              <a:t>개발 기간</a:t>
            </a:r>
            <a:r>
              <a:rPr lang="en-US" altLang="ko-KR"/>
              <a:t>: 3</a:t>
            </a:r>
            <a:r>
              <a:rPr lang="ko-KR" altLang="en-US"/>
              <a:t>개월  </a:t>
            </a:r>
          </a:p>
          <a:p>
            <a:pPr lvl="0">
              <a:defRPr/>
            </a:pPr>
            <a:r>
              <a:rPr lang="ko-KR" altLang="en-US"/>
              <a:t>개발 인원</a:t>
            </a:r>
            <a:r>
              <a:rPr lang="en-US" altLang="ko-KR"/>
              <a:t>: 1</a:t>
            </a:r>
            <a:r>
              <a:rPr lang="ko-KR" altLang="en-US"/>
              <a:t>인 개발  </a:t>
            </a:r>
          </a:p>
          <a:p>
            <a:pPr lvl="0">
              <a:defRPr/>
            </a:pPr>
            <a:r>
              <a:rPr lang="ko-KR" altLang="en-US"/>
              <a:t>담당 역할</a:t>
            </a:r>
            <a:r>
              <a:rPr lang="en-US" altLang="ko-KR"/>
              <a:t>: </a:t>
            </a: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프로그래밍</a:t>
            </a:r>
            <a:r>
              <a:rPr lang="en-US" altLang="ko-KR"/>
              <a:t>, UI </a:t>
            </a:r>
            <a:r>
              <a:rPr lang="ko-KR" altLang="en-US"/>
              <a:t>구현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Engine: Unity 2022.3 LTS  </a:t>
            </a:r>
          </a:p>
          <a:p>
            <a:pPr lvl="0">
              <a:defRPr/>
            </a:pPr>
            <a:r>
              <a:rPr lang="en-US" altLang="ko-KR"/>
              <a:t>Language: C#  </a:t>
            </a:r>
          </a:p>
          <a:p>
            <a:pPr lvl="0">
              <a:defRPr/>
            </a:pPr>
            <a:r>
              <a:rPr lang="en-US" altLang="ko-KR"/>
              <a:t>Version Control: GitHub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69703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b="1"/>
              <a:t>게임 시스템</a:t>
            </a:r>
          </a:p>
          <a:p>
            <a:pPr lvl="0">
              <a:defRPr/>
            </a:pPr>
            <a:r>
              <a:rPr lang="ko-KR" altLang="en-US"/>
              <a:t>전투 시스템 </a:t>
            </a:r>
            <a:r>
              <a:rPr lang="en-US" altLang="ko-KR"/>
              <a:t>(</a:t>
            </a:r>
            <a:r>
              <a:rPr lang="ko-KR" altLang="en-US"/>
              <a:t>스킬 구조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ko-KR" altLang="en-US"/>
              <a:t>플레이어 컨트롤</a:t>
            </a:r>
          </a:p>
          <a:p>
            <a:pPr lvl="0">
              <a:defRPr/>
            </a:pPr>
            <a:r>
              <a:rPr lang="ko-KR" altLang="en-US"/>
              <a:t>스테이지 </a:t>
            </a:r>
            <a:r>
              <a:rPr lang="en-US" altLang="ko-KR"/>
              <a:t>/ </a:t>
            </a:r>
            <a:r>
              <a:rPr lang="ko-KR" altLang="en-US"/>
              <a:t>맵 구조</a:t>
            </a:r>
          </a:p>
          <a:p>
            <a:pPr lvl="0">
              <a:defRPr/>
            </a:pPr>
            <a:r>
              <a:rPr lang="ko-KR" altLang="en-US"/>
              <a:t>아이템 </a:t>
            </a:r>
            <a:r>
              <a:rPr lang="en-US" altLang="ko-KR"/>
              <a:t>/ </a:t>
            </a:r>
            <a:r>
              <a:rPr lang="ko-KR" altLang="en-US"/>
              <a:t>인벤토리</a:t>
            </a:r>
          </a:p>
          <a:p>
            <a:pPr lvl="0">
              <a:defRPr/>
            </a:pPr>
            <a:r>
              <a:rPr lang="ko-KR" altLang="en-US"/>
              <a:t>저장 </a:t>
            </a:r>
            <a:r>
              <a:rPr lang="en-US" altLang="ko-KR"/>
              <a:t>/ </a:t>
            </a:r>
            <a:r>
              <a:rPr lang="ko-KR" altLang="en-US"/>
              <a:t>로드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착함을 강요받는 주인공이 타인의 기대와 자기 생존 사이에서 선택을 강요받는 선택형 내러티브 게임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트러블슈팅</a:t>
            </a:r>
          </a:p>
          <a:p>
            <a:pPr lvl="0">
              <a:defRPr/>
            </a:pPr>
            <a:r>
              <a:rPr lang="ko-KR" altLang="en-US"/>
              <a:t>느낀점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9746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70703"/>
            <a:ext cx="10515600" cy="6487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 ; </a:t>
            </a:r>
            <a:r>
              <a:rPr lang="ko-KR" altLang="en-US" smtClean="0"/>
              <a:t>테슬라 </a:t>
            </a:r>
            <a:r>
              <a:rPr lang="en-US" altLang="ko-KR" smtClean="0"/>
              <a:t>AI </a:t>
            </a:r>
            <a:r>
              <a:rPr lang="ko-KR" altLang="en-US" smtClean="0"/>
              <a:t>사용 중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구독해야 하는 </a:t>
            </a:r>
            <a:r>
              <a:rPr lang="en-US" altLang="ko-KR" smtClean="0"/>
              <a:t>AI] – </a:t>
            </a:r>
            <a:r>
              <a:rPr lang="ko-KR" altLang="en-US" smtClean="0"/>
              <a:t>선생님은 한 달에 </a:t>
            </a:r>
            <a:r>
              <a:rPr lang="en-US" altLang="ko-KR" smtClean="0"/>
              <a:t>40</a:t>
            </a:r>
            <a:r>
              <a:rPr lang="ko-KR" altLang="en-US" smtClean="0"/>
              <a:t>만원 정도 든다</a:t>
            </a:r>
            <a:r>
              <a:rPr lang="en-US" altLang="ko-KR" smtClean="0"/>
              <a:t>…!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en-US" altLang="ko-KR" smtClean="0"/>
              <a:t>			</a:t>
            </a:r>
            <a:r>
              <a:rPr lang="ko-KR" altLang="en-US" smtClean="0"/>
              <a:t>꼭 구독한다면 챗지피티 정도만ㅎㅎ</a:t>
            </a:r>
            <a:endParaRPr lang="en-US" altLang="ko-KR" smtClean="0"/>
          </a:p>
          <a:p>
            <a:pPr>
              <a:buFontTx/>
              <a:buChar char="-"/>
            </a:pPr>
            <a:r>
              <a:rPr lang="ko-KR" altLang="en-US" smtClean="0"/>
              <a:t>미드저니 </a:t>
            </a:r>
            <a:r>
              <a:rPr lang="en-US" altLang="ko-KR" smtClean="0"/>
              <a:t>- Create – </a:t>
            </a:r>
            <a:r>
              <a:rPr lang="ko-KR" altLang="en-US" smtClean="0"/>
              <a:t>한 달에 </a:t>
            </a:r>
            <a:r>
              <a:rPr lang="en-US" altLang="ko-KR" smtClean="0"/>
              <a:t>8</a:t>
            </a:r>
            <a:r>
              <a:rPr lang="ko-KR" altLang="en-US" smtClean="0"/>
              <a:t>만원 </a:t>
            </a:r>
            <a:r>
              <a:rPr lang="en-US" altLang="ko-KR" smtClean="0"/>
              <a:t>/ </a:t>
            </a:r>
            <a:r>
              <a:rPr lang="ko-KR" altLang="en-US" smtClean="0"/>
              <a:t>생산하는 이미지가 생성할 때마다 다 다른 느낌의 이미지를 생산하므로 돈값한다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리런</a:t>
            </a:r>
            <a:r>
              <a:rPr lang="en-US" altLang="ko-KR" smtClean="0"/>
              <a:t>(</a:t>
            </a:r>
            <a:r>
              <a:rPr lang="ko-KR" altLang="en-US" smtClean="0"/>
              <a:t>다시 만들기</a:t>
            </a:r>
            <a:r>
              <a:rPr lang="en-US" altLang="ko-KR" smtClean="0"/>
              <a:t>), </a:t>
            </a:r>
            <a:r>
              <a:rPr lang="ko-KR" altLang="en-US" smtClean="0"/>
              <a:t>업스케일</a:t>
            </a:r>
            <a:r>
              <a:rPr lang="en-US" altLang="ko-KR" smtClean="0"/>
              <a:t>(</a:t>
            </a:r>
            <a:r>
              <a:rPr lang="ko-KR" altLang="en-US" smtClean="0"/>
              <a:t>현재 이미지 해상도 확 올리기 </a:t>
            </a:r>
            <a:r>
              <a:rPr lang="en-US" altLang="ko-KR" smtClean="0"/>
              <a:t>: </a:t>
            </a:r>
            <a:r>
              <a:rPr lang="ko-KR" altLang="en-US" smtClean="0"/>
              <a:t>확대해도 그 이미지가 게임에서 사용해도 전혀 문제없을 정도로 좋다</a:t>
            </a:r>
            <a:r>
              <a:rPr lang="en-US" altLang="ko-KR" smtClean="0"/>
              <a:t>.), </a:t>
            </a:r>
            <a:r>
              <a:rPr lang="ko-KR" altLang="en-US" smtClean="0"/>
              <a:t>스트롱</a:t>
            </a:r>
            <a:r>
              <a:rPr lang="en-US" altLang="ko-KR" smtClean="0"/>
              <a:t>(</a:t>
            </a:r>
            <a:r>
              <a:rPr lang="ko-KR" altLang="en-US" smtClean="0"/>
              <a:t>그 이미지와 비슷한 이미지 만들기</a:t>
            </a:r>
            <a:r>
              <a:rPr lang="en-US" altLang="ko-KR" smtClean="0"/>
              <a:t>)</a:t>
            </a:r>
            <a:r>
              <a:rPr lang="ko-KR" altLang="en-US" smtClean="0"/>
              <a:t>이 선생님께서 가장 많이 사용하는 기능</a:t>
            </a:r>
            <a:endParaRPr lang="en-US" altLang="ko-KR" smtClean="0"/>
          </a:p>
          <a:p>
            <a:pPr lvl="1">
              <a:buFontTx/>
              <a:buChar char="-"/>
            </a:pPr>
            <a:r>
              <a:rPr lang="ko-KR" altLang="en-US" smtClean="0"/>
              <a:t>그러나 단점도 있다</a:t>
            </a:r>
            <a:r>
              <a:rPr lang="en-US" altLang="ko-KR" smtClean="0"/>
              <a:t> : </a:t>
            </a:r>
            <a:r>
              <a:rPr lang="ko-KR" altLang="en-US" smtClean="0"/>
              <a:t>내가 제시한 이미지에 총만 추가해달라는 요청을 하면 내가 제공한 이미지와 같은 이미지가 절대 나오지 않는다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en-US" altLang="ko-KR" smtClean="0"/>
              <a:t>Google AI Studio =&gt; </a:t>
            </a:r>
            <a:r>
              <a:rPr lang="ko-KR" altLang="en-US" smtClean="0"/>
              <a:t>미드저니의 단점을 잘하는 툴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총만 추가해달라는 요청 </a:t>
            </a:r>
            <a:r>
              <a:rPr lang="en-US" altLang="ko-KR" smtClean="0"/>
              <a:t>=&gt; </a:t>
            </a:r>
            <a:r>
              <a:rPr lang="ko-KR" altLang="en-US" smtClean="0"/>
              <a:t>기존 이미지에서 추가가 가능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창작이 아닌 기존 이미지에서 생성하는 것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하루에 </a:t>
            </a:r>
            <a:r>
              <a:rPr lang="en-US" altLang="ko-KR" smtClean="0"/>
              <a:t>3</a:t>
            </a:r>
            <a:r>
              <a:rPr lang="ko-KR" altLang="en-US" smtClean="0"/>
              <a:t>번만 무료</a:t>
            </a:r>
            <a:r>
              <a:rPr lang="en-US" altLang="ko-KR" smtClean="0"/>
              <a:t>… </a:t>
            </a:r>
            <a:r>
              <a:rPr lang="ko-KR" altLang="en-US" smtClean="0"/>
              <a:t>방법만 알면 무료로 무한대 사용 가능한데</a:t>
            </a:r>
            <a:r>
              <a:rPr lang="en-US" altLang="ko-KR" smtClean="0"/>
              <a:t>, </a:t>
            </a:r>
            <a:r>
              <a:rPr lang="ko-KR" altLang="en-US" smtClean="0"/>
              <a:t>방법이 어려움</a:t>
            </a:r>
            <a:endParaRPr lang="en-US" altLang="ko-KR" smtClean="0"/>
          </a:p>
          <a:p>
            <a:pPr lvl="1">
              <a:buFontTx/>
              <a:buChar char="-"/>
            </a:pP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75146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437"/>
            <a:ext cx="10515600" cy="535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</a:t>
            </a:r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무룐데 기능이 강력</a:t>
            </a:r>
            <a:r>
              <a:rPr lang="en-US" altLang="ko-KR" smtClean="0"/>
              <a:t>!] – </a:t>
            </a:r>
            <a:r>
              <a:rPr lang="ko-KR" altLang="en-US" smtClean="0"/>
              <a:t>유료 툴들과 달리 만든 결과물들이 다 비슷비슷한 느낌 </a:t>
            </a:r>
            <a:r>
              <a:rPr lang="en-US" altLang="ko-KR" smtClean="0"/>
              <a:t>/ </a:t>
            </a:r>
            <a:r>
              <a:rPr lang="ko-KR" altLang="en-US" smtClean="0"/>
              <a:t>포스터를 만들 때는 이들을 활용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ko-KR" altLang="en-US" smtClean="0"/>
              <a:t>구글</a:t>
            </a:r>
            <a:r>
              <a:rPr lang="en-US" altLang="ko-KR"/>
              <a:t> </a:t>
            </a:r>
            <a:r>
              <a:rPr lang="ko-KR" altLang="en-US" smtClean="0"/>
              <a:t>랩 </a:t>
            </a:r>
            <a:r>
              <a:rPr lang="en-US" altLang="ko-KR" smtClean="0"/>
              <a:t>: </a:t>
            </a:r>
            <a:r>
              <a:rPr lang="ko-KR" altLang="en-US" smtClean="0"/>
              <a:t>이미지 </a:t>
            </a:r>
            <a:r>
              <a:rPr lang="en-US" altLang="ko-KR" smtClean="0"/>
              <a:t>fx =&gt; </a:t>
            </a:r>
            <a:r>
              <a:rPr lang="ko-KR" altLang="en-US" smtClean="0"/>
              <a:t>다음에 쓰려면 다운로드 필수</a:t>
            </a:r>
            <a:endParaRPr lang="en-US" altLang="ko-KR" smtClean="0"/>
          </a:p>
          <a:p>
            <a:r>
              <a:rPr lang="en-US" altLang="ko-KR" smtClean="0"/>
              <a:t>Whisk : </a:t>
            </a:r>
            <a:r>
              <a:rPr lang="ko-KR" altLang="en-US" smtClean="0"/>
              <a:t>등장인물</a:t>
            </a:r>
            <a:r>
              <a:rPr lang="en-US" altLang="ko-KR" smtClean="0"/>
              <a:t>, </a:t>
            </a:r>
            <a:r>
              <a:rPr lang="ko-KR" altLang="en-US" smtClean="0"/>
              <a:t>피사체</a:t>
            </a:r>
            <a:r>
              <a:rPr lang="en-US" altLang="ko-KR" smtClean="0"/>
              <a:t>, </a:t>
            </a:r>
            <a:r>
              <a:rPr lang="ko-KR" altLang="en-US" smtClean="0"/>
              <a:t>배경</a:t>
            </a:r>
            <a:r>
              <a:rPr lang="en-US" altLang="ko-KR" smtClean="0"/>
              <a:t>, </a:t>
            </a:r>
            <a:r>
              <a:rPr lang="ko-KR" altLang="en-US" smtClean="0"/>
              <a:t>스타일</a:t>
            </a:r>
            <a:r>
              <a:rPr lang="en-US" altLang="ko-KR" smtClean="0"/>
              <a:t>(</a:t>
            </a:r>
            <a:r>
              <a:rPr lang="ko-KR" altLang="en-US" smtClean="0"/>
              <a:t>거부하는 게 많다</a:t>
            </a:r>
            <a:r>
              <a:rPr lang="en-US" altLang="ko-KR" smtClean="0"/>
              <a:t>) </a:t>
            </a:r>
          </a:p>
          <a:p>
            <a:pPr lvl="1"/>
            <a:r>
              <a:rPr lang="ko-KR" altLang="en-US" smtClean="0"/>
              <a:t>하루에 </a:t>
            </a:r>
            <a:r>
              <a:rPr lang="en-US" altLang="ko-KR" smtClean="0"/>
              <a:t>50</a:t>
            </a:r>
            <a:r>
              <a:rPr lang="ko-KR" altLang="en-US" smtClean="0"/>
              <a:t>번</a:t>
            </a:r>
            <a:endParaRPr lang="en-US" altLang="ko-KR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39279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>
                <a:solidFill>
                  <a:schemeClr val="lt1"/>
                </a:solidFill>
              </a:rPr>
              <a:t>기획수업</a:t>
            </a:r>
            <a:r>
              <a:rPr lang="en-US" altLang="ko-KR">
                <a:solidFill>
                  <a:schemeClr val="lt1"/>
                </a:solidFill>
              </a:rPr>
              <a:t>1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1.12.</a:t>
            </a:r>
            <a:r>
              <a:rPr lang="ko-KR" altLang="en-US">
                <a:solidFill>
                  <a:schemeClr val="lt1"/>
                </a:solidFill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68293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40432" y="1281545"/>
            <a:ext cx="6465455" cy="3636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-11721"/>
            <a:ext cx="3864218" cy="6869721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37219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56707901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618</ep:Words>
  <ep:PresentationFormat>와이드스크린</ep:PresentationFormat>
  <ep:Paragraphs>215</ep:Paragraphs>
  <ep:Slides>21</ep:Slides>
  <ep:Notes>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메인 제목 + 부제(있으면)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2026-01-12T05:12:27.000</dcterms:created>
  <dc:creator>OFFICE</dc:creator>
  <cp:lastModifiedBy>82103</cp:lastModifiedBy>
  <dcterms:modified xsi:type="dcterms:W3CDTF">2026-01-14T14:30:48.708</dcterms:modified>
  <cp:revision>63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